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308" r:id="rId2"/>
    <p:sldId id="318" r:id="rId3"/>
    <p:sldId id="328" r:id="rId4"/>
    <p:sldId id="256" r:id="rId5"/>
    <p:sldId id="307" r:id="rId6"/>
    <p:sldId id="311" r:id="rId7"/>
    <p:sldId id="312" r:id="rId8"/>
    <p:sldId id="313" r:id="rId9"/>
    <p:sldId id="319" r:id="rId10"/>
    <p:sldId id="320" r:id="rId11"/>
    <p:sldId id="321" r:id="rId12"/>
    <p:sldId id="322" r:id="rId13"/>
    <p:sldId id="323" r:id="rId14"/>
    <p:sldId id="324" r:id="rId15"/>
    <p:sldId id="325" r:id="rId16"/>
    <p:sldId id="326" r:id="rId17"/>
    <p:sldId id="327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200" b="0" i="0" u="none" strike="noStrike" cap="none" spc="0" normalizeH="0" baseline="0">
        <a:ln>
          <a:noFill/>
        </a:ln>
        <a:solidFill>
          <a:srgbClr val="324863"/>
        </a:solidFill>
        <a:effectLst/>
        <a:uFillTx/>
        <a:latin typeface="Palatino"/>
        <a:ea typeface="Palatino"/>
        <a:cs typeface="Palatino"/>
        <a:sym typeface="Palatino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solidFill>
                <a:srgbClr val="7695B6"/>
              </a:solidFill>
              <a:prstDash val="solid"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solidFill>
                <a:srgbClr val="7695B6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D6D3CB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695B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695B6"/>
              </a:solidFill>
              <a:prstDash val="solid"/>
              <a:miter lim="400000"/>
            </a:ln>
          </a:top>
          <a:bottom>
            <a:ln w="12700" cap="flat">
              <a:solidFill>
                <a:srgbClr val="7695B6"/>
              </a:solidFill>
              <a:prstDash val="solid"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695B6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7695B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BD8CD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615F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EEBE2">
              <a:alpha val="85000"/>
            </a:srgbClr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solidFill>
                <a:srgbClr val="A8A49D"/>
              </a:solidFill>
              <a:prstDash val="solid"/>
              <a:miter lim="400000"/>
            </a:ln>
          </a:left>
          <a:right>
            <a:ln w="12700" cap="flat">
              <a:solidFill>
                <a:srgbClr val="A8A49D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A8A49D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4C1BA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3CB"/>
              </a:solidFill>
              <a:prstDash val="solid"/>
              <a:miter lim="400000"/>
            </a:ln>
          </a:insideV>
        </a:tcBdr>
        <a:fill>
          <a:solidFill>
            <a:srgbClr val="8C8982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A49D"/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6F4E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8A49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EEBE2">
              <a:alpha val="8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D6D3CB"/>
              </a:solidFill>
              <a:prstDash val="solid"/>
              <a:miter lim="400000"/>
            </a:ln>
          </a:right>
          <a:top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D6D3CB"/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D6D3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D6D3CB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615F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D6D3CB"/>
              </a:solidFill>
              <a:prstDash val="solid"/>
              <a:miter lim="400000"/>
            </a:ln>
          </a:bottom>
          <a:insideH>
            <a:ln w="25400" cap="flat">
              <a:solidFill>
                <a:srgbClr val="D6D3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40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44751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Line"/>
          <p:cNvSpPr/>
          <p:nvPr/>
        </p:nvSpPr>
        <p:spPr>
          <a:xfrm>
            <a:off x="762000" y="12128500"/>
            <a:ext cx="22860000" cy="0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6" name="Line"/>
          <p:cNvSpPr/>
          <p:nvPr/>
        </p:nvSpPr>
        <p:spPr>
          <a:xfrm>
            <a:off x="762000" y="12192000"/>
            <a:ext cx="22860000" cy="0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7" name="Date"/>
          <p:cNvSpPr txBox="1">
            <a:spLocks noGrp="1"/>
          </p:cNvSpPr>
          <p:nvPr>
            <p:ph type="body" sz="quarter" idx="13"/>
          </p:nvPr>
        </p:nvSpPr>
        <p:spPr>
          <a:xfrm>
            <a:off x="692667" y="12417226"/>
            <a:ext cx="22974301" cy="5080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2400" i="1">
                <a:solidFill>
                  <a:srgbClr val="5C86B9"/>
                </a:solidFill>
              </a:defRPr>
            </a:lvl1pPr>
          </a:lstStyle>
          <a:p>
            <a:r>
              <a:t>Date</a:t>
            </a:r>
          </a:p>
        </p:txBody>
      </p:sp>
      <p:sp>
        <p:nvSpPr>
          <p:cNvPr id="28" name="Image"/>
          <p:cNvSpPr>
            <a:spLocks noGrp="1"/>
          </p:cNvSpPr>
          <p:nvPr>
            <p:ph type="pic" idx="14"/>
          </p:nvPr>
        </p:nvSpPr>
        <p:spPr>
          <a:xfrm>
            <a:off x="698500" y="-698500"/>
            <a:ext cx="23012400" cy="1643628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673100" y="9715500"/>
            <a:ext cx="23050500" cy="1549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3100" y="11252200"/>
            <a:ext cx="23050500" cy="711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1pPr>
            <a:lvl2pPr marL="0" indent="22860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2pPr>
            <a:lvl3pPr marL="0" indent="45720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3pPr>
            <a:lvl4pPr marL="0" indent="68580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4pPr>
            <a:lvl5pPr marL="0" indent="91440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Image"/>
          <p:cNvSpPr>
            <a:spLocks noGrp="1"/>
          </p:cNvSpPr>
          <p:nvPr>
            <p:ph type="pic" idx="13"/>
          </p:nvPr>
        </p:nvSpPr>
        <p:spPr>
          <a:xfrm>
            <a:off x="0" y="-1828800"/>
            <a:ext cx="24384000" cy="174159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38100" dist="15537" dir="5392174" rotWithShape="0">
                    <a:srgbClr val="000000">
                      <a:alpha val="78421"/>
                    </a:srgbClr>
                  </a:outerShdw>
                </a:effectLst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ine"/>
          <p:cNvSpPr/>
          <p:nvPr/>
        </p:nvSpPr>
        <p:spPr>
          <a:xfrm>
            <a:off x="762000" y="6845300"/>
            <a:ext cx="22860000" cy="0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9" name="Line"/>
          <p:cNvSpPr/>
          <p:nvPr/>
        </p:nvSpPr>
        <p:spPr>
          <a:xfrm>
            <a:off x="762000" y="6908800"/>
            <a:ext cx="22860000" cy="0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673100" y="3695700"/>
            <a:ext cx="23050500" cy="2959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"/>
          <p:cNvGrpSpPr/>
          <p:nvPr/>
        </p:nvGrpSpPr>
        <p:grpSpPr>
          <a:xfrm>
            <a:off x="673100" y="7416800"/>
            <a:ext cx="10909300" cy="63500"/>
            <a:chOff x="0" y="0"/>
            <a:chExt cx="10909299" cy="63500"/>
          </a:xfrm>
        </p:grpSpPr>
        <p:sp>
          <p:nvSpPr>
            <p:cNvPr id="48" name="Line"/>
            <p:cNvSpPr/>
            <p:nvPr/>
          </p:nvSpPr>
          <p:spPr>
            <a:xfrm>
              <a:off x="0" y="0"/>
              <a:ext cx="10909300" cy="0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3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49" name="Line"/>
            <p:cNvSpPr/>
            <p:nvPr/>
          </p:nvSpPr>
          <p:spPr>
            <a:xfrm>
              <a:off x="0" y="63500"/>
              <a:ext cx="10909300" cy="0"/>
            </a:xfrm>
            <a:prstGeom prst="line">
              <a:avLst/>
            </a:prstGeom>
            <a:noFill/>
            <a:ln w="12700" cap="flat">
              <a:solidFill>
                <a:schemeClr val="accent1">
                  <a:hueOff val="109193"/>
                  <a:satOff val="-4874"/>
                  <a:lumOff val="12971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sp>
        <p:nvSpPr>
          <p:cNvPr id="51" name="Image"/>
          <p:cNvSpPr>
            <a:spLocks noGrp="1"/>
          </p:cNvSpPr>
          <p:nvPr>
            <p:ph type="pic" idx="13"/>
          </p:nvPr>
        </p:nvSpPr>
        <p:spPr>
          <a:xfrm>
            <a:off x="10883900" y="0"/>
            <a:ext cx="162052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xfrm>
            <a:off x="673100" y="2717800"/>
            <a:ext cx="10909300" cy="45593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5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3100" y="7607300"/>
            <a:ext cx="10909300" cy="473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1pPr>
            <a:lvl2pPr marL="0" indent="22860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2pPr>
            <a:lvl3pPr marL="0" indent="45720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3pPr>
            <a:lvl4pPr marL="0" indent="68580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4pPr>
            <a:lvl5pPr marL="0" indent="914400">
              <a:spcBef>
                <a:spcPts val="1400"/>
              </a:spcBef>
              <a:buClrTx/>
              <a:buSzTx/>
              <a:buFontTx/>
              <a:buNone/>
              <a:defRPr sz="3200">
                <a:solidFill>
                  <a:srgbClr val="5C86B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38100" dist="15537" dir="5392174" rotWithShape="0">
                    <a:srgbClr val="000000">
                      <a:alpha val="78421"/>
                    </a:srgbClr>
                  </a:outerShdw>
                </a:effectLst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0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Line"/>
          <p:cNvSpPr/>
          <p:nvPr/>
        </p:nvSpPr>
        <p:spPr>
          <a:xfrm>
            <a:off x="762000" y="3606800"/>
            <a:ext cx="10668000" cy="0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9" name="Line"/>
          <p:cNvSpPr/>
          <p:nvPr/>
        </p:nvSpPr>
        <p:spPr>
          <a:xfrm>
            <a:off x="762000" y="3683000"/>
            <a:ext cx="10668000" cy="0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0" name="Image"/>
          <p:cNvSpPr>
            <a:spLocks noGrp="1"/>
          </p:cNvSpPr>
          <p:nvPr>
            <p:ph type="pic" idx="13"/>
          </p:nvPr>
        </p:nvSpPr>
        <p:spPr>
          <a:xfrm>
            <a:off x="91567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1" name="Title Text"/>
          <p:cNvSpPr txBox="1">
            <a:spLocks noGrp="1"/>
          </p:cNvSpPr>
          <p:nvPr>
            <p:ph type="title"/>
          </p:nvPr>
        </p:nvSpPr>
        <p:spPr>
          <a:xfrm>
            <a:off x="673100" y="622300"/>
            <a:ext cx="10909300" cy="2870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73100" y="4191000"/>
            <a:ext cx="10909300" cy="8890000"/>
          </a:xfrm>
          <a:prstGeom prst="rect">
            <a:avLst/>
          </a:prstGeom>
        </p:spPr>
        <p:txBody>
          <a:bodyPr/>
          <a:lstStyle>
            <a:lvl1pPr marL="571500" indent="-571500">
              <a:spcBef>
                <a:spcPts val="5300"/>
              </a:spcBef>
              <a:defRPr sz="4200"/>
            </a:lvl1pPr>
            <a:lvl2pPr marL="1143000" indent="-571500">
              <a:spcBef>
                <a:spcPts val="5300"/>
              </a:spcBef>
              <a:defRPr sz="4200"/>
            </a:lvl2pPr>
            <a:lvl3pPr marL="1714500" indent="-571500">
              <a:spcBef>
                <a:spcPts val="5300"/>
              </a:spcBef>
              <a:defRPr sz="4200"/>
            </a:lvl3pPr>
            <a:lvl4pPr marL="2286000" indent="-571500">
              <a:spcBef>
                <a:spcPts val="5300"/>
              </a:spcBef>
              <a:defRPr sz="4200"/>
            </a:lvl4pPr>
            <a:lvl5pPr marL="2857500" indent="-571500">
              <a:spcBef>
                <a:spcPts val="5300"/>
              </a:spcBef>
              <a:defRPr sz="4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38100" dist="15537" dir="5392174" rotWithShape="0">
                    <a:srgbClr val="000000">
                      <a:alpha val="78421"/>
                    </a:srgbClr>
                  </a:outerShdw>
                </a:effectLst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622300"/>
            <a:ext cx="23050500" cy="124714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6337300"/>
            <a:ext cx="7797800" cy="660001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99" name="Image"/>
          <p:cNvSpPr>
            <a:spLocks noGrp="1"/>
          </p:cNvSpPr>
          <p:nvPr>
            <p:ph type="pic" sz="quarter" idx="14"/>
          </p:nvPr>
        </p:nvSpPr>
        <p:spPr>
          <a:xfrm>
            <a:off x="15582900" y="952500"/>
            <a:ext cx="7772400" cy="554998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0" name="Image"/>
          <p:cNvSpPr>
            <a:spLocks noGrp="1"/>
          </p:cNvSpPr>
          <p:nvPr>
            <p:ph type="pic" idx="15"/>
          </p:nvPr>
        </p:nvSpPr>
        <p:spPr>
          <a:xfrm>
            <a:off x="444500" y="952500"/>
            <a:ext cx="16357600" cy="1226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2387600" y="6083300"/>
            <a:ext cx="19621500" cy="812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5300"/>
              </a:spcBef>
              <a:buClrTx/>
              <a:buSzTx/>
              <a:buFontTx/>
              <a:buNone/>
              <a:defRPr sz="4200"/>
            </a:lvl1pPr>
          </a:lstStyle>
          <a:p>
            <a:r>
              <a:t>“Type a quote here.” </a:t>
            </a:r>
          </a:p>
        </p:txBody>
      </p:sp>
      <p:sp>
        <p:nvSpPr>
          <p:cNvPr id="109" name="–Johnny Appleseed"/>
          <p:cNvSpPr txBox="1">
            <a:spLocks noGrp="1"/>
          </p:cNvSpPr>
          <p:nvPr>
            <p:ph type="body" sz="quarter" idx="14"/>
          </p:nvPr>
        </p:nvSpPr>
        <p:spPr>
          <a:xfrm>
            <a:off x="2387600" y="8953500"/>
            <a:ext cx="19621500" cy="812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700"/>
              </a:spcBef>
              <a:buClrTx/>
              <a:buSzTx/>
              <a:buFontTx/>
              <a:buNone/>
              <a:defRPr sz="4200" i="1">
                <a:solidFill>
                  <a:srgbClr val="5C86B9"/>
                </a:solidFill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24863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762000" y="3606800"/>
            <a:ext cx="22860000" cy="0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Line"/>
          <p:cNvSpPr/>
          <p:nvPr/>
        </p:nvSpPr>
        <p:spPr>
          <a:xfrm>
            <a:off x="762000" y="3683000"/>
            <a:ext cx="22860000" cy="0"/>
          </a:xfrm>
          <a:prstGeom prst="line">
            <a:avLst/>
          </a:prstGeom>
          <a:ln w="12700">
            <a:solidFill>
              <a:schemeClr val="accent1">
                <a:hueOff val="109193"/>
                <a:satOff val="-4874"/>
                <a:lumOff val="12971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673100" y="622300"/>
            <a:ext cx="23050500" cy="287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673100" y="4191000"/>
            <a:ext cx="23050500" cy="889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228299" y="12979399"/>
            <a:ext cx="393701" cy="46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200">
                <a:solidFill>
                  <a:schemeClr val="accent1">
                    <a:hueOff val="54750"/>
                    <a:satOff val="-1697"/>
                    <a:lumOff val="-18038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none" spc="-180" baseline="0"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none" spc="-180" baseline="0"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none" spc="-180" baseline="0"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none" spc="-180" baseline="0"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none" spc="-180" baseline="0"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none" spc="-180" baseline="0"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none" spc="-180" baseline="0"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none" spc="-180" baseline="0"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0" i="0" u="none" strike="noStrike" cap="none" spc="-180" baseline="0">
          <a:solidFill>
            <a:schemeClr val="accent1">
              <a:hueOff val="54750"/>
              <a:satOff val="-1697"/>
              <a:lumOff val="-18038"/>
            </a:schemeClr>
          </a:solidFill>
          <a:uFillTx/>
          <a:latin typeface="+mn-lt"/>
          <a:ea typeface="+mn-ea"/>
          <a:cs typeface="+mn-cs"/>
          <a:sym typeface="Didot"/>
        </a:defRPr>
      </a:lvl9pPr>
    </p:titleStyle>
    <p:bodyStyle>
      <a:lvl1pPr marL="736600" marR="0" indent="-736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5200" b="0" i="0" u="none" strike="noStrike" cap="none" spc="0" baseline="0"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1pPr>
      <a:lvl2pPr marL="1473200" marR="0" indent="-736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5200" b="0" i="0" u="none" strike="noStrike" cap="none" spc="0" baseline="0"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2pPr>
      <a:lvl3pPr marL="2209800" marR="0" indent="-736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5200" b="0" i="0" u="none" strike="noStrike" cap="none" spc="0" baseline="0"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3pPr>
      <a:lvl4pPr marL="2946400" marR="0" indent="-736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5200" b="0" i="0" u="none" strike="noStrike" cap="none" spc="0" baseline="0"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4pPr>
      <a:lvl5pPr marL="3683000" marR="0" indent="-736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5200" b="0" i="0" u="none" strike="noStrike" cap="none" spc="0" baseline="0"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5pPr>
      <a:lvl6pPr marL="4419600" marR="0" indent="-736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5200" b="0" i="0" u="none" strike="noStrike" cap="none" spc="0" baseline="0"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6pPr>
      <a:lvl7pPr marL="5156200" marR="0" indent="-736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5200" b="0" i="0" u="none" strike="noStrike" cap="none" spc="0" baseline="0"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7pPr>
      <a:lvl8pPr marL="5892800" marR="0" indent="-736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5200" b="0" i="0" u="none" strike="noStrike" cap="none" spc="0" baseline="0"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8pPr>
      <a:lvl9pPr marL="6629400" marR="0" indent="-736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5C86B9"/>
        </a:buClr>
        <a:buSzPct val="70000"/>
        <a:buFont typeface="Zapf Dingbats"/>
        <a:buChar char="✤"/>
        <a:tabLst/>
        <a:defRPr sz="5200" b="0" i="0" u="none" strike="noStrike" cap="none" spc="0" baseline="0">
          <a:solidFill>
            <a:srgbClr val="000000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BB0CF52C-4AAB-4C0C-A258-FEBA64CACF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42" y="0"/>
            <a:ext cx="9144000" cy="13716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4337D8-ABD1-4024-9A41-4BEED489680D}"/>
              </a:ext>
            </a:extLst>
          </p:cNvPr>
          <p:cNvSpPr txBox="1"/>
          <p:nvPr/>
        </p:nvSpPr>
        <p:spPr>
          <a:xfrm>
            <a:off x="10230758" y="525596"/>
            <a:ext cx="13994216" cy="91512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dirty="0"/>
              <a:t>1.3 Million pages</a:t>
            </a: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 of US Navy log images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dirty="0"/>
              <a:t>Fairly consistent format, mostly typescript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dirty="0"/>
              <a:t>WW2 and after – covers the 1941 and 1946 data transitions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100,000,000 observations if fully transcribed 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(99% new to ICOADS)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500,000 pages of images from UK archives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dirty="0"/>
              <a:t>Very diverse formats, mostly manuscript.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Mostly C19 and early C20 – much from data poor areas 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like the Southern </a:t>
            </a:r>
            <a:r>
              <a:rPr lang="en-GB" dirty="0"/>
              <a:t>O</a:t>
            </a: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cean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dirty="0"/>
              <a:t>~ 10,000,000 observations if fully transcribed 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(~90% new to ICOADS)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All data on MASS (a few Tb of data)</a:t>
            </a:r>
          </a:p>
        </p:txBody>
      </p:sp>
    </p:spTree>
    <p:extLst>
      <p:ext uri="{BB962C8B-B14F-4D97-AF65-F5344CB8AC3E}">
        <p14:creationId xmlns:p14="http://schemas.microsoft.com/office/powerpoint/2010/main" val="2689173614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15B9BB4-677A-44F2-B453-471B31AF1614}"/>
              </a:ext>
            </a:extLst>
          </p:cNvPr>
          <p:cNvSpPr txBox="1"/>
          <p:nvPr/>
        </p:nvSpPr>
        <p:spPr>
          <a:xfrm>
            <a:off x="9889066" y="1365046"/>
            <a:ext cx="3605628" cy="82176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r>
              <a:rPr lang="en-GB" sz="4800" dirty="0" err="1"/>
              <a:t>ResNet</a:t>
            </a:r>
            <a:r>
              <a:rPr lang="en-GB" sz="4800" dirty="0"/>
              <a:t> n</a:t>
            </a:r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C686BB-7BB4-4E6E-8B96-A259CB01ACF5}"/>
              </a:ext>
            </a:extLst>
          </p:cNvPr>
          <p:cNvSpPr txBox="1"/>
          <p:nvPr/>
        </p:nvSpPr>
        <p:spPr>
          <a:xfrm>
            <a:off x="18794434" y="10730568"/>
            <a:ext cx="5233182" cy="2062103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200" dirty="0"/>
              <a:t>[[ 0.0,0.0,0.9,0.1, …],</a:t>
            </a:r>
          </a:p>
          <a:p>
            <a:r>
              <a:rPr lang="en-GB" sz="3200" dirty="0"/>
              <a:t> [ 0.2,0.2,0.3,0.0, …],</a:t>
            </a:r>
          </a:p>
          <a:p>
            <a:r>
              <a:rPr lang="en-GB" sz="3200" dirty="0"/>
              <a:t>  …</a:t>
            </a:r>
          </a:p>
          <a:p>
            <a:r>
              <a:rPr lang="en-GB" sz="3200" dirty="0"/>
              <a:t>  [1.0,0.0,0.0,0.0,…]]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129641-E6D5-4BDE-AA7D-9486E094B95A}"/>
              </a:ext>
            </a:extLst>
          </p:cNvPr>
          <p:cNvSpPr txBox="1"/>
          <p:nvPr/>
        </p:nvSpPr>
        <p:spPr>
          <a:xfrm>
            <a:off x="18846061" y="12792671"/>
            <a:ext cx="51299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dirty="0"/>
              <a:t>Digit probabilities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DC1342-3EBD-4260-9293-FCE9D4538E32}"/>
              </a:ext>
            </a:extLst>
          </p:cNvPr>
          <p:cNvSpPr txBox="1"/>
          <p:nvPr/>
        </p:nvSpPr>
        <p:spPr>
          <a:xfrm>
            <a:off x="15684547" y="11617959"/>
            <a:ext cx="2419252" cy="83099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4800" dirty="0" err="1"/>
              <a:t>Softmax</a:t>
            </a:r>
            <a:endParaRPr lang="en-GB" sz="4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A457A3-377C-4817-A85F-52DED379FB82}"/>
              </a:ext>
            </a:extLst>
          </p:cNvPr>
          <p:cNvSpPr txBox="1"/>
          <p:nvPr/>
        </p:nvSpPr>
        <p:spPr>
          <a:xfrm>
            <a:off x="8283509" y="11485967"/>
            <a:ext cx="672331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4800" dirty="0"/>
              <a:t>Global Average Pooling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1736FF6-29FF-4E0B-8744-20FFFF4147E4}"/>
              </a:ext>
            </a:extLst>
          </p:cNvPr>
          <p:cNvCxnSpPr>
            <a:cxnSpLocks/>
          </p:cNvCxnSpPr>
          <p:nvPr/>
        </p:nvCxnSpPr>
        <p:spPr>
          <a:xfrm>
            <a:off x="18301857" y="12033458"/>
            <a:ext cx="492577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1872A6-335B-4206-B34D-150C64D0C358}"/>
              </a:ext>
            </a:extLst>
          </p:cNvPr>
          <p:cNvCxnSpPr>
            <a:cxnSpLocks/>
          </p:cNvCxnSpPr>
          <p:nvPr/>
        </p:nvCxnSpPr>
        <p:spPr>
          <a:xfrm>
            <a:off x="5928437" y="4080012"/>
            <a:ext cx="3605628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4281246-3400-4977-92BE-594CBAA8293A}"/>
              </a:ext>
            </a:extLst>
          </p:cNvPr>
          <p:cNvSpPr txBox="1"/>
          <p:nvPr/>
        </p:nvSpPr>
        <p:spPr>
          <a:xfrm>
            <a:off x="2214102" y="7288001"/>
            <a:ext cx="21419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dirty="0"/>
              <a:t>Images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5766084-5B31-4F58-92C4-4B5EDAA019C6}"/>
              </a:ext>
            </a:extLst>
          </p:cNvPr>
          <p:cNvCxnSpPr>
            <a:cxnSpLocks/>
          </p:cNvCxnSpPr>
          <p:nvPr/>
        </p:nvCxnSpPr>
        <p:spPr>
          <a:xfrm>
            <a:off x="11634136" y="10078278"/>
            <a:ext cx="0" cy="1128438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C37AACF-5ECD-4A6C-A0EB-6B0F14C6FCA9}"/>
              </a:ext>
            </a:extLst>
          </p:cNvPr>
          <p:cNvCxnSpPr>
            <a:cxnSpLocks/>
          </p:cNvCxnSpPr>
          <p:nvPr/>
        </p:nvCxnSpPr>
        <p:spPr>
          <a:xfrm>
            <a:off x="15006824" y="11921827"/>
            <a:ext cx="492577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 descr="Text, letter&#10;&#10;Description automatically generated">
            <a:extLst>
              <a:ext uri="{FF2B5EF4-FFF2-40B4-BE49-F238E27FC236}">
                <a16:creationId xmlns:a16="http://schemas.microsoft.com/office/drawing/2014/main" id="{921A8220-095A-4227-96FE-2C993FDAF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56" y="419655"/>
            <a:ext cx="4908757" cy="670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65329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Whiteboard&#10;&#10;Description automatically generated">
            <a:extLst>
              <a:ext uri="{FF2B5EF4-FFF2-40B4-BE49-F238E27FC236}">
                <a16:creationId xmlns:a16="http://schemas.microsoft.com/office/drawing/2014/main" id="{856B60F7-B785-4530-BA43-0D843D6C0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3269" y="8602924"/>
            <a:ext cx="2815322" cy="2815322"/>
          </a:xfrm>
          <a:prstGeom prst="rect">
            <a:avLst/>
          </a:prstGeom>
        </p:spPr>
      </p:pic>
      <p:pic>
        <p:nvPicPr>
          <p:cNvPr id="29" name="Picture 28" descr="Text, whiteboard&#10;&#10;Description automatically generated">
            <a:extLst>
              <a:ext uri="{FF2B5EF4-FFF2-40B4-BE49-F238E27FC236}">
                <a16:creationId xmlns:a16="http://schemas.microsoft.com/office/drawing/2014/main" id="{8B3030C4-C500-4A88-93E1-6045389464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9156" y="1404536"/>
            <a:ext cx="2815322" cy="2815322"/>
          </a:xfrm>
          <a:prstGeom prst="rect">
            <a:avLst/>
          </a:prstGeom>
        </p:spPr>
      </p:pic>
      <p:pic>
        <p:nvPicPr>
          <p:cNvPr id="31" name="Picture 30" descr="Whiteboard&#10;&#10;Description automatically generated">
            <a:extLst>
              <a:ext uri="{FF2B5EF4-FFF2-40B4-BE49-F238E27FC236}">
                <a16:creationId xmlns:a16="http://schemas.microsoft.com/office/drawing/2014/main" id="{F08112B2-41B5-4DA6-8DC4-1AB6C7E6DE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3269" y="1404536"/>
            <a:ext cx="2815322" cy="2815322"/>
          </a:xfrm>
          <a:prstGeom prst="rect">
            <a:avLst/>
          </a:prstGeom>
        </p:spPr>
      </p:pic>
      <p:pic>
        <p:nvPicPr>
          <p:cNvPr id="33" name="Picture 32" descr="A picture containing text&#10;&#10;Description automatically generated">
            <a:extLst>
              <a:ext uri="{FF2B5EF4-FFF2-40B4-BE49-F238E27FC236}">
                <a16:creationId xmlns:a16="http://schemas.microsoft.com/office/drawing/2014/main" id="{EFDB3B14-096C-45B2-95BB-7052D349A1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603" y="8602926"/>
            <a:ext cx="2815321" cy="281532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1E8361B-5A4E-405B-B1EE-FB0D452CF3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81" y="1404536"/>
            <a:ext cx="2815321" cy="2815321"/>
          </a:xfrm>
          <a:prstGeom prst="rect">
            <a:avLst/>
          </a:prstGeom>
        </p:spPr>
      </p:pic>
      <p:pic>
        <p:nvPicPr>
          <p:cNvPr id="37" name="Picture 36" descr="Text, whiteboard&#10;&#10;Description automatically generated">
            <a:extLst>
              <a:ext uri="{FF2B5EF4-FFF2-40B4-BE49-F238E27FC236}">
                <a16:creationId xmlns:a16="http://schemas.microsoft.com/office/drawing/2014/main" id="{1FDBB916-B5B4-486B-8619-6B0AEA1F093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80" y="8602926"/>
            <a:ext cx="2815321" cy="2815321"/>
          </a:xfrm>
          <a:prstGeom prst="rect">
            <a:avLst/>
          </a:prstGeom>
        </p:spPr>
      </p:pic>
      <p:pic>
        <p:nvPicPr>
          <p:cNvPr id="39" name="Picture 38" descr="Text, whiteboard&#10;&#10;Description automatically generated">
            <a:extLst>
              <a:ext uri="{FF2B5EF4-FFF2-40B4-BE49-F238E27FC236}">
                <a16:creationId xmlns:a16="http://schemas.microsoft.com/office/drawing/2014/main" id="{93F49DC6-489D-49C1-8720-36C3ABF98E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603" y="1404535"/>
            <a:ext cx="2815322" cy="2815322"/>
          </a:xfrm>
          <a:prstGeom prst="rect">
            <a:avLst/>
          </a:prstGeom>
        </p:spPr>
      </p:pic>
      <p:pic>
        <p:nvPicPr>
          <p:cNvPr id="41" name="Picture 40" descr="Shape, rectangle&#10;&#10;Description automatically generated">
            <a:extLst>
              <a:ext uri="{FF2B5EF4-FFF2-40B4-BE49-F238E27FC236}">
                <a16:creationId xmlns:a16="http://schemas.microsoft.com/office/drawing/2014/main" id="{148DE5F5-7EF5-4FB3-B79E-7267773AC21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004" y="8602925"/>
            <a:ext cx="2815321" cy="281532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2F20C69-25E1-44B8-826F-BD42AA699A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0004" y="1404535"/>
            <a:ext cx="2815322" cy="281532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AE4A14D-1697-498C-84A5-6BF026B57F5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9156" y="8602924"/>
            <a:ext cx="2815322" cy="2815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01059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15B9BB4-677A-44F2-B453-471B31AF1614}"/>
              </a:ext>
            </a:extLst>
          </p:cNvPr>
          <p:cNvSpPr txBox="1"/>
          <p:nvPr/>
        </p:nvSpPr>
        <p:spPr>
          <a:xfrm>
            <a:off x="9889066" y="1365046"/>
            <a:ext cx="3605628" cy="821763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r>
              <a:rPr lang="en-GB" sz="4800" dirty="0" err="1"/>
              <a:t>ResNet</a:t>
            </a:r>
            <a:r>
              <a:rPr lang="en-GB" sz="4800" dirty="0"/>
              <a:t> n</a:t>
            </a:r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  <a:p>
            <a:endParaRPr lang="en-GB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C686BB-7BB4-4E6E-8B96-A259CB01ACF5}"/>
              </a:ext>
            </a:extLst>
          </p:cNvPr>
          <p:cNvSpPr txBox="1"/>
          <p:nvPr/>
        </p:nvSpPr>
        <p:spPr>
          <a:xfrm>
            <a:off x="18794434" y="11248627"/>
            <a:ext cx="5552296" cy="138499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[[ 0.0,0.0,0.9,0.1, …],</a:t>
            </a:r>
          </a:p>
          <a:p>
            <a:pPr algn="l"/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[ 0.2,0.2,0.3,0.0, …],</a:t>
            </a:r>
          </a:p>
          <a:p>
            <a:pPr algn="l"/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[ 1.0,0.0,0.0,0.0, …]]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129641-E6D5-4BDE-AA7D-9486E094B95A}"/>
              </a:ext>
            </a:extLst>
          </p:cNvPr>
          <p:cNvSpPr txBox="1"/>
          <p:nvPr/>
        </p:nvSpPr>
        <p:spPr>
          <a:xfrm>
            <a:off x="18846061" y="12792671"/>
            <a:ext cx="51299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dirty="0"/>
              <a:t>Digit probabilities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DC1342-3EBD-4260-9293-FCE9D4538E32}"/>
              </a:ext>
            </a:extLst>
          </p:cNvPr>
          <p:cNvSpPr txBox="1"/>
          <p:nvPr/>
        </p:nvSpPr>
        <p:spPr>
          <a:xfrm>
            <a:off x="15684547" y="11617959"/>
            <a:ext cx="2419252" cy="83099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4800" dirty="0" err="1"/>
              <a:t>Softmax</a:t>
            </a:r>
            <a:endParaRPr lang="en-GB" sz="4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A457A3-377C-4817-A85F-52DED379FB82}"/>
              </a:ext>
            </a:extLst>
          </p:cNvPr>
          <p:cNvSpPr txBox="1"/>
          <p:nvPr/>
        </p:nvSpPr>
        <p:spPr>
          <a:xfrm>
            <a:off x="8283509" y="11485967"/>
            <a:ext cx="672331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4800" dirty="0"/>
              <a:t>Global Average Pooling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1736FF6-29FF-4E0B-8744-20FFFF4147E4}"/>
              </a:ext>
            </a:extLst>
          </p:cNvPr>
          <p:cNvCxnSpPr>
            <a:cxnSpLocks/>
          </p:cNvCxnSpPr>
          <p:nvPr/>
        </p:nvCxnSpPr>
        <p:spPr>
          <a:xfrm>
            <a:off x="18301857" y="12033458"/>
            <a:ext cx="492577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1872A6-335B-4206-B34D-150C64D0C358}"/>
              </a:ext>
            </a:extLst>
          </p:cNvPr>
          <p:cNvCxnSpPr>
            <a:cxnSpLocks/>
          </p:cNvCxnSpPr>
          <p:nvPr/>
        </p:nvCxnSpPr>
        <p:spPr>
          <a:xfrm>
            <a:off x="5928437" y="4080012"/>
            <a:ext cx="3605628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4281246-3400-4977-92BE-594CBAA8293A}"/>
              </a:ext>
            </a:extLst>
          </p:cNvPr>
          <p:cNvSpPr txBox="1"/>
          <p:nvPr/>
        </p:nvSpPr>
        <p:spPr>
          <a:xfrm>
            <a:off x="2327603" y="6174818"/>
            <a:ext cx="21419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dirty="0"/>
              <a:t>Images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5766084-5B31-4F58-92C4-4B5EDAA019C6}"/>
              </a:ext>
            </a:extLst>
          </p:cNvPr>
          <p:cNvCxnSpPr>
            <a:cxnSpLocks/>
          </p:cNvCxnSpPr>
          <p:nvPr/>
        </p:nvCxnSpPr>
        <p:spPr>
          <a:xfrm>
            <a:off x="11634136" y="10078278"/>
            <a:ext cx="0" cy="1128438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C37AACF-5ECD-4A6C-A0EB-6B0F14C6FCA9}"/>
              </a:ext>
            </a:extLst>
          </p:cNvPr>
          <p:cNvCxnSpPr>
            <a:cxnSpLocks/>
          </p:cNvCxnSpPr>
          <p:nvPr/>
        </p:nvCxnSpPr>
        <p:spPr>
          <a:xfrm>
            <a:off x="15006824" y="11921827"/>
            <a:ext cx="492577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 descr="Whiteboard&#10;&#10;Description automatically generated">
            <a:extLst>
              <a:ext uri="{FF2B5EF4-FFF2-40B4-BE49-F238E27FC236}">
                <a16:creationId xmlns:a16="http://schemas.microsoft.com/office/drawing/2014/main" id="{FFC6356A-507E-435D-AC47-0F77F635BA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755" y="2277198"/>
            <a:ext cx="3605628" cy="360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8250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2320839B-004A-4BB7-8CE0-3C588636AA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687" y="-6626"/>
            <a:ext cx="13722626" cy="1372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70471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50BFBAE0-F841-4203-8EF3-3492BCCDD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261" y="6448"/>
            <a:ext cx="21213456" cy="1370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477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DA49C7-2E62-4E7C-AEAD-73F1F3527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522" y="-14062"/>
            <a:ext cx="18004515" cy="137300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DBE8E8-286C-44DF-BE01-3BBFEA24F9E9}"/>
              </a:ext>
            </a:extLst>
          </p:cNvPr>
          <p:cNvSpPr txBox="1"/>
          <p:nvPr/>
        </p:nvSpPr>
        <p:spPr>
          <a:xfrm>
            <a:off x="18568936" y="12566286"/>
            <a:ext cx="5232202" cy="748923"/>
          </a:xfrm>
          <a:prstGeom prst="rect">
            <a:avLst/>
          </a:prstGeom>
          <a:solidFill>
            <a:schemeClr val="bg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dirty="0">
                <a:solidFill>
                  <a:schemeClr val="bg1">
                    <a:lumMod val="50000"/>
                  </a:schemeClr>
                </a:solidFill>
              </a:rPr>
              <a:t>http://oldweather.org</a:t>
            </a:r>
            <a:endParaRPr kumimoji="0" lang="en-GB" sz="4200" b="0" i="0" u="none" strike="noStrike" cap="none" spc="0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sym typeface="Palatino"/>
            </a:endParaRPr>
          </a:p>
        </p:txBody>
      </p:sp>
    </p:spTree>
    <p:extLst>
      <p:ext uri="{BB962C8B-B14F-4D97-AF65-F5344CB8AC3E}">
        <p14:creationId xmlns:p14="http://schemas.microsoft.com/office/powerpoint/2010/main" val="111200451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7D53B3-F7F6-4141-83E3-CD0B99784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0277" y="784"/>
            <a:ext cx="17944471" cy="1371521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39C794-8072-43AA-8EB2-5ABA071E48E5}"/>
              </a:ext>
            </a:extLst>
          </p:cNvPr>
          <p:cNvSpPr txBox="1"/>
          <p:nvPr/>
        </p:nvSpPr>
        <p:spPr>
          <a:xfrm>
            <a:off x="8883572" y="11691642"/>
            <a:ext cx="15310281" cy="748923"/>
          </a:xfrm>
          <a:prstGeom prst="rect">
            <a:avLst/>
          </a:prstGeom>
          <a:solidFill>
            <a:schemeClr val="bg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GB" dirty="0"/>
              <a:t>https://www.zooniverse.org/projects/krwood/old-weather-ww2</a:t>
            </a:r>
            <a:endParaRPr kumimoji="0" lang="en-GB" sz="4200" b="0" i="0" u="none" strike="noStrike" cap="none" spc="0" normalizeH="0" baseline="0" dirty="0">
              <a:ln>
                <a:noFill/>
              </a:ln>
              <a:solidFill>
                <a:srgbClr val="324863"/>
              </a:solidFill>
              <a:effectLst/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</p:spTree>
    <p:extLst>
      <p:ext uri="{BB962C8B-B14F-4D97-AF65-F5344CB8AC3E}">
        <p14:creationId xmlns:p14="http://schemas.microsoft.com/office/powerpoint/2010/main" val="82228521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28F5BF-F5F5-4121-AC30-707688A7F54B}"/>
              </a:ext>
            </a:extLst>
          </p:cNvPr>
          <p:cNvSpPr txBox="1"/>
          <p:nvPr/>
        </p:nvSpPr>
        <p:spPr>
          <a:xfrm>
            <a:off x="796359" y="359013"/>
            <a:ext cx="17633032" cy="1007455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4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If you want more historical weather observations, 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4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we’ve got them – </a:t>
            </a:r>
            <a:r>
              <a:rPr kumimoji="0" lang="en-GB" sz="5400" b="1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lots</a:t>
            </a:r>
            <a:r>
              <a:rPr kumimoji="0" lang="en-GB" sz="54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 of them *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5400" dirty="0"/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4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State of the art transcription process is still citizen science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400" dirty="0"/>
              <a:t>   see </a:t>
            </a:r>
            <a:r>
              <a:rPr lang="en-GB" sz="5400" dirty="0" err="1"/>
              <a:t>oldWeather</a:t>
            </a:r>
            <a:r>
              <a:rPr lang="en-GB" sz="5400" dirty="0"/>
              <a:t> WW2 for best practice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5400" b="0" i="0" u="none" strike="noStrike" cap="none" spc="0" normalizeH="0" baseline="0" dirty="0">
              <a:ln>
                <a:noFill/>
              </a:ln>
              <a:solidFill>
                <a:srgbClr val="324863"/>
              </a:solidFill>
              <a:effectLst/>
              <a:uFillTx/>
              <a:latin typeface="Palatino"/>
              <a:ea typeface="Palatino"/>
              <a:cs typeface="Palatino"/>
              <a:sym typeface="Palatino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400" dirty="0"/>
              <a:t>Machine learning methods can do text transcription well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54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Image analysis is still a challenge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400" dirty="0"/>
              <a:t>TensorFlow is awesome</a:t>
            </a:r>
            <a:endParaRPr kumimoji="0" lang="en-GB" sz="5400" b="0" i="0" u="none" strike="noStrike" cap="none" spc="0" normalizeH="0" baseline="0" dirty="0">
              <a:ln>
                <a:noFill/>
              </a:ln>
              <a:solidFill>
                <a:srgbClr val="324863"/>
              </a:solidFill>
              <a:effectLst/>
              <a:uFillTx/>
              <a:latin typeface="Palatino"/>
              <a:ea typeface="Palatino"/>
              <a:cs typeface="Palatino"/>
              <a:sym typeface="Palatino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400" dirty="0"/>
              <a:t>Watch this space</a:t>
            </a: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5400" b="0" i="0" u="none" strike="noStrike" cap="none" spc="0" normalizeH="0" baseline="0" dirty="0">
              <a:ln>
                <a:noFill/>
              </a:ln>
              <a:solidFill>
                <a:srgbClr val="324863"/>
              </a:solidFill>
              <a:effectLst/>
              <a:uFillTx/>
              <a:latin typeface="Palatino"/>
              <a:ea typeface="Palatino"/>
              <a:cs typeface="Palatino"/>
              <a:sym typeface="Palatino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5400" dirty="0"/>
              <a:t>Coronavirus sucks</a:t>
            </a:r>
            <a:endParaRPr kumimoji="0" lang="en-GB" sz="5400" b="0" i="0" u="none" strike="noStrike" cap="none" spc="0" normalizeH="0" baseline="0" dirty="0">
              <a:ln>
                <a:noFill/>
              </a:ln>
              <a:solidFill>
                <a:srgbClr val="324863"/>
              </a:solidFill>
              <a:effectLst/>
              <a:uFillTx/>
              <a:latin typeface="Palatino"/>
              <a:ea typeface="Palatino"/>
              <a:cs typeface="Palatino"/>
              <a:sym typeface="Palatin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B4BCB0-A2A8-4726-9CDF-A2D5D177F4A5}"/>
              </a:ext>
            </a:extLst>
          </p:cNvPr>
          <p:cNvSpPr txBox="1"/>
          <p:nvPr/>
        </p:nvSpPr>
        <p:spPr>
          <a:xfrm>
            <a:off x="11952352" y="12373659"/>
            <a:ext cx="11408572" cy="7489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200" b="0" i="0" u="none" strike="noStrike" cap="none" spc="0" normalizeH="0" baseline="0" dirty="0">
                <a:ln>
                  <a:noFill/>
                </a:ln>
                <a:solidFill>
                  <a:srgbClr val="324863"/>
                </a:solidFill>
                <a:effectLst/>
                <a:uFillTx/>
                <a:latin typeface="Palatino"/>
                <a:ea typeface="Palatino"/>
                <a:cs typeface="Palatino"/>
                <a:sym typeface="Palatino"/>
              </a:rPr>
              <a:t> * Some work required on transcription and QC</a:t>
            </a:r>
          </a:p>
        </p:txBody>
      </p:sp>
    </p:spTree>
    <p:extLst>
      <p:ext uri="{BB962C8B-B14F-4D97-AF65-F5344CB8AC3E}">
        <p14:creationId xmlns:p14="http://schemas.microsoft.com/office/powerpoint/2010/main" val="353692961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8734A707-63C1-4B46-BAE7-86690828B0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59" y="902920"/>
            <a:ext cx="7769798" cy="12630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D7F5E1B-8B8A-4F32-9D49-A6A3F4671B98}"/>
              </a:ext>
            </a:extLst>
          </p:cNvPr>
          <p:cNvSpPr txBox="1"/>
          <p:nvPr/>
        </p:nvSpPr>
        <p:spPr>
          <a:xfrm>
            <a:off x="11209750" y="3287793"/>
            <a:ext cx="12280926" cy="70480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1931,1932,1933,1934,1935,1936,1937,1938,1929,1940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1.52,1.42,1.27,1.98, .89,3.38,3.68,2.71,5.47,2.19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2.55, .27,2.97, .40,2.30,1.93,2.98, .75, .94,2.26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.06,1.40,2.86,1.43, .32,1.23,2.63, .24,1.70,1.95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3.94,3.26, .87,2.03,4.73,1.92,3.20, .06,1.77,1.94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2.56,4.87,1.30,1.08, .89, .86,3.28,1.46,1.15,1.20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1.66, .84,1.85,1.09,4.55,3.43,1.77,1.41,1.86, .63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3.10,3.72,1.43,1.65, .89,4.47,1.39,1.93,2.76,3.08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3.02,1.68, .85,1.78,1.37, .34,1.04,3.54,3.97, .08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3.52,2.47,1.48,2.09,2.80,2.64,1.00,1.55, .76, .70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.46,3.04,2.20,1.38,3.38,2.16,2.60,2.47,5.83,3.88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2.47,2.37,1.56,1.75,4.45,2.63,1.38,2.75,2.58,6.46</a:t>
            </a:r>
          </a:p>
          <a:p>
            <a:pPr algn="l" defTabSz="1828800" hangingPunct="1"/>
            <a:r>
              <a:rPr lang="en-GB" sz="3200" b="1" kern="120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.89, .56, .57,4.19,3.22,2.00,1.94,3.40,1.29,1.81</a:t>
            </a:r>
          </a:p>
          <a:p>
            <a:pPr algn="l" defTabSz="1828800" hangingPunct="1"/>
            <a:endParaRPr lang="en-GB" sz="36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5682521D-0A97-491F-BFBF-9AB67F0C00D6}"/>
              </a:ext>
            </a:extLst>
          </p:cNvPr>
          <p:cNvSpPr/>
          <p:nvPr/>
        </p:nvSpPr>
        <p:spPr>
          <a:xfrm>
            <a:off x="8973312" y="6373368"/>
            <a:ext cx="1956816" cy="9692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hangingPunct="1"/>
            <a:endParaRPr lang="en-GB" sz="3600" kern="120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4539680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F554748D-3A4F-4FD7-BCE6-FF21DF8CE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209" y="0"/>
            <a:ext cx="10351582" cy="1380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03061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A31A513E-4CEA-448E-996F-3D8CF84C5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768" y="778932"/>
            <a:ext cx="4800600" cy="6400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5B9BB4-677A-44F2-B453-471B31AF1614}"/>
              </a:ext>
            </a:extLst>
          </p:cNvPr>
          <p:cNvSpPr txBox="1"/>
          <p:nvPr/>
        </p:nvSpPr>
        <p:spPr>
          <a:xfrm>
            <a:off x="9889066" y="1365046"/>
            <a:ext cx="3605628" cy="8309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4800" dirty="0"/>
              <a:t>Convolution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C686BB-7BB4-4E6E-8B96-A259CB01ACF5}"/>
              </a:ext>
            </a:extLst>
          </p:cNvPr>
          <p:cNvSpPr txBox="1"/>
          <p:nvPr/>
        </p:nvSpPr>
        <p:spPr>
          <a:xfrm>
            <a:off x="18794434" y="10730568"/>
            <a:ext cx="5233182" cy="2062103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200" dirty="0"/>
              <a:t>[[ 0.0,0.0,0.9,0.1, …],</a:t>
            </a:r>
          </a:p>
          <a:p>
            <a:r>
              <a:rPr lang="en-GB" sz="3200" dirty="0"/>
              <a:t> [ 0.2,0.2,0.3,0.0, …],</a:t>
            </a:r>
          </a:p>
          <a:p>
            <a:r>
              <a:rPr lang="en-GB" sz="3200" dirty="0"/>
              <a:t>  …</a:t>
            </a:r>
          </a:p>
          <a:p>
            <a:r>
              <a:rPr lang="en-GB" sz="3200" dirty="0"/>
              <a:t>  [1.0,0.0,0.0,0.0,…]]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129641-E6D5-4BDE-AA7D-9486E094B95A}"/>
              </a:ext>
            </a:extLst>
          </p:cNvPr>
          <p:cNvSpPr txBox="1"/>
          <p:nvPr/>
        </p:nvSpPr>
        <p:spPr>
          <a:xfrm>
            <a:off x="18846061" y="12792671"/>
            <a:ext cx="51299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dirty="0"/>
              <a:t>Digit probabilities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DC1342-3EBD-4260-9293-FCE9D4538E32}"/>
              </a:ext>
            </a:extLst>
          </p:cNvPr>
          <p:cNvSpPr txBox="1"/>
          <p:nvPr/>
        </p:nvSpPr>
        <p:spPr>
          <a:xfrm>
            <a:off x="14453650" y="11548361"/>
            <a:ext cx="2419252" cy="83099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4800" dirty="0" err="1"/>
              <a:t>Softmax</a:t>
            </a:r>
            <a:endParaRPr lang="en-GB" sz="4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A457A3-377C-4817-A85F-52DED379FB82}"/>
              </a:ext>
            </a:extLst>
          </p:cNvPr>
          <p:cNvSpPr txBox="1"/>
          <p:nvPr/>
        </p:nvSpPr>
        <p:spPr>
          <a:xfrm>
            <a:off x="10709651" y="11485967"/>
            <a:ext cx="187102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4800" dirty="0"/>
              <a:t>Dense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1736FF6-29FF-4E0B-8744-20FFFF4147E4}"/>
              </a:ext>
            </a:extLst>
          </p:cNvPr>
          <p:cNvCxnSpPr>
            <a:cxnSpLocks/>
          </p:cNvCxnSpPr>
          <p:nvPr/>
        </p:nvCxnSpPr>
        <p:spPr>
          <a:xfrm>
            <a:off x="17160041" y="12010026"/>
            <a:ext cx="1322362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1872A6-335B-4206-B34D-150C64D0C358}"/>
              </a:ext>
            </a:extLst>
          </p:cNvPr>
          <p:cNvCxnSpPr>
            <a:cxnSpLocks/>
          </p:cNvCxnSpPr>
          <p:nvPr/>
        </p:nvCxnSpPr>
        <p:spPr>
          <a:xfrm>
            <a:off x="6007950" y="1734378"/>
            <a:ext cx="3605628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5A90263-2F83-4EE1-AED7-12AF13CC5D75}"/>
              </a:ext>
            </a:extLst>
          </p:cNvPr>
          <p:cNvCxnSpPr>
            <a:cxnSpLocks/>
          </p:cNvCxnSpPr>
          <p:nvPr/>
        </p:nvCxnSpPr>
        <p:spPr>
          <a:xfrm>
            <a:off x="11691876" y="2305048"/>
            <a:ext cx="0" cy="532824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D711157-5340-4678-A9CF-766D04F92B7E}"/>
              </a:ext>
            </a:extLst>
          </p:cNvPr>
          <p:cNvSpPr txBox="1"/>
          <p:nvPr/>
        </p:nvSpPr>
        <p:spPr>
          <a:xfrm>
            <a:off x="9889062" y="2837872"/>
            <a:ext cx="3605628" cy="8309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4800" dirty="0"/>
              <a:t>Convolution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DA184F5-4669-43C7-BC44-F9C6A0694D94}"/>
              </a:ext>
            </a:extLst>
          </p:cNvPr>
          <p:cNvSpPr txBox="1"/>
          <p:nvPr/>
        </p:nvSpPr>
        <p:spPr>
          <a:xfrm>
            <a:off x="9842348" y="4612330"/>
            <a:ext cx="3605628" cy="8309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4800" dirty="0"/>
              <a:t>Convolution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A725F5D-A89C-413C-8346-A14BB9E179FB}"/>
              </a:ext>
            </a:extLst>
          </p:cNvPr>
          <p:cNvCxnSpPr>
            <a:cxnSpLocks/>
          </p:cNvCxnSpPr>
          <p:nvPr/>
        </p:nvCxnSpPr>
        <p:spPr>
          <a:xfrm>
            <a:off x="12833511" y="11983994"/>
            <a:ext cx="1322362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71C901C0-4D37-4107-AF00-35BBF48AC9EC}"/>
              </a:ext>
            </a:extLst>
          </p:cNvPr>
          <p:cNvSpPr txBox="1"/>
          <p:nvPr/>
        </p:nvSpPr>
        <p:spPr>
          <a:xfrm>
            <a:off x="9842348" y="6226782"/>
            <a:ext cx="3605628" cy="8309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4800" dirty="0"/>
              <a:t>Convolution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4281246-3400-4977-92BE-594CBAA8293A}"/>
              </a:ext>
            </a:extLst>
          </p:cNvPr>
          <p:cNvSpPr txBox="1"/>
          <p:nvPr/>
        </p:nvSpPr>
        <p:spPr>
          <a:xfrm>
            <a:off x="2214102" y="7288001"/>
            <a:ext cx="21419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800" dirty="0"/>
              <a:t>Images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331F272-125A-4FDC-A932-19617826FC09}"/>
              </a:ext>
            </a:extLst>
          </p:cNvPr>
          <p:cNvSpPr txBox="1"/>
          <p:nvPr/>
        </p:nvSpPr>
        <p:spPr>
          <a:xfrm>
            <a:off x="9842348" y="7878188"/>
            <a:ext cx="3605628" cy="8309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4800" dirty="0"/>
              <a:t>Convolution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ACA27F2-61EC-4D8C-8CD3-D9D0A0B940CB}"/>
              </a:ext>
            </a:extLst>
          </p:cNvPr>
          <p:cNvCxnSpPr>
            <a:cxnSpLocks/>
          </p:cNvCxnSpPr>
          <p:nvPr/>
        </p:nvCxnSpPr>
        <p:spPr>
          <a:xfrm>
            <a:off x="11691876" y="3979332"/>
            <a:ext cx="0" cy="532824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147CE2B-8FA8-418E-B46C-1839F37847BA}"/>
              </a:ext>
            </a:extLst>
          </p:cNvPr>
          <p:cNvCxnSpPr>
            <a:cxnSpLocks/>
          </p:cNvCxnSpPr>
          <p:nvPr/>
        </p:nvCxnSpPr>
        <p:spPr>
          <a:xfrm>
            <a:off x="11634136" y="5693958"/>
            <a:ext cx="0" cy="532824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9894246-0E54-4F73-9834-4A7F15DC941A}"/>
              </a:ext>
            </a:extLst>
          </p:cNvPr>
          <p:cNvCxnSpPr>
            <a:cxnSpLocks/>
          </p:cNvCxnSpPr>
          <p:nvPr/>
        </p:nvCxnSpPr>
        <p:spPr>
          <a:xfrm>
            <a:off x="11634136" y="7288000"/>
            <a:ext cx="0" cy="532824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5766084-5B31-4F58-92C4-4B5EDAA019C6}"/>
              </a:ext>
            </a:extLst>
          </p:cNvPr>
          <p:cNvCxnSpPr>
            <a:cxnSpLocks/>
          </p:cNvCxnSpPr>
          <p:nvPr/>
        </p:nvCxnSpPr>
        <p:spPr>
          <a:xfrm>
            <a:off x="11634136" y="9009624"/>
            <a:ext cx="0" cy="2197092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0A7E59F-D8E7-4C52-91EC-495946BBB91E}"/>
              </a:ext>
            </a:extLst>
          </p:cNvPr>
          <p:cNvSpPr txBox="1"/>
          <p:nvPr/>
        </p:nvSpPr>
        <p:spPr>
          <a:xfrm>
            <a:off x="4004906" y="11485967"/>
            <a:ext cx="4831771" cy="83099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GB" sz="4800" dirty="0">
                <a:latin typeface="Palatino"/>
              </a:rPr>
              <a:t>L1 regularisation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4C95D77-74AA-436F-BE70-D5F242BA59EF}"/>
              </a:ext>
            </a:extLst>
          </p:cNvPr>
          <p:cNvCxnSpPr>
            <a:cxnSpLocks/>
          </p:cNvCxnSpPr>
          <p:nvPr/>
        </p:nvCxnSpPr>
        <p:spPr>
          <a:xfrm>
            <a:off x="9310302" y="12010024"/>
            <a:ext cx="1157520" cy="0"/>
          </a:xfrm>
          <a:prstGeom prst="straightConnector1">
            <a:avLst/>
          </a:prstGeom>
          <a:ln w="28575">
            <a:headEnd type="none" w="med" len="med"/>
            <a:tailEnd type="triangle" w="lg" len="lg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64822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207BEB7A-EC8E-40A6-A53A-C493D2950E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1671" y="-1403663"/>
            <a:ext cx="25603200" cy="1654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91157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DABA0480-E4EA-4011-B5E2-03B64148B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3870" y="109870"/>
            <a:ext cx="13609674" cy="13609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59301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F554748D-3A4F-4FD7-BCE6-FF21DF8CE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209" y="0"/>
            <a:ext cx="10351582" cy="1380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3351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A8DE16-D8E2-4876-9FF8-EE587C16D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9095" y="2176258"/>
            <a:ext cx="5852172" cy="9363475"/>
          </a:xfrm>
          <a:prstGeom prst="rect">
            <a:avLst/>
          </a:prstGeom>
        </p:spPr>
      </p:pic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88CF077E-0AAD-4651-BF1B-1A10D8C6DC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905" y="2176258"/>
            <a:ext cx="5852172" cy="9363475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4C897F42-9E72-4991-8245-C37158A9F4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2176258"/>
            <a:ext cx="5852172" cy="9363475"/>
          </a:xfrm>
          <a:prstGeom prst="rect">
            <a:avLst/>
          </a:prstGeom>
        </p:spPr>
      </p:pic>
      <p:pic>
        <p:nvPicPr>
          <p:cNvPr id="12" name="Picture 11" descr="Table&#10;&#10;Description automatically generated">
            <a:extLst>
              <a:ext uri="{FF2B5EF4-FFF2-40B4-BE49-F238E27FC236}">
                <a16:creationId xmlns:a16="http://schemas.microsoft.com/office/drawing/2014/main" id="{F8EA116B-7F16-4F2D-89AE-BCF92982B4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10" y="2176258"/>
            <a:ext cx="5852172" cy="936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91255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F744F6-A339-4245-8D27-825F9486C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0434" y="35189"/>
            <a:ext cx="2472593" cy="13716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4970F9-7592-4988-A8AC-28F652251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870" y="35189"/>
            <a:ext cx="13596730" cy="13770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454593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Editorial">
  <a:themeElements>
    <a:clrScheme name="Editorial">
      <a:dk1>
        <a:srgbClr val="324863"/>
      </a:dk1>
      <a:lt1>
        <a:srgbClr val="634D31"/>
      </a:lt1>
      <a:dk2>
        <a:srgbClr val="615F5C"/>
      </a:dk2>
      <a:lt2>
        <a:srgbClr val="D6D3CB"/>
      </a:lt2>
      <a:accent1>
        <a:srgbClr val="4D76A4"/>
      </a:accent1>
      <a:accent2>
        <a:srgbClr val="729460"/>
      </a:accent2>
      <a:accent3>
        <a:srgbClr val="D6AD40"/>
      </a:accent3>
      <a:accent4>
        <a:srgbClr val="DC7D39"/>
      </a:accent4>
      <a:accent5>
        <a:srgbClr val="C36061"/>
      </a:accent5>
      <a:accent6>
        <a:srgbClr val="7E649B"/>
      </a:accent6>
      <a:hlink>
        <a:srgbClr val="0000FF"/>
      </a:hlink>
      <a:folHlink>
        <a:srgbClr val="FF00FF"/>
      </a:folHlink>
    </a:clrScheme>
    <a:fontScheme name="Editorial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Edito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>
              <a:hueOff val="109193"/>
              <a:satOff val="-4874"/>
              <a:lumOff val="129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324863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Editorial">
  <a:themeElements>
    <a:clrScheme name="Editorial">
      <a:dk1>
        <a:srgbClr val="000000"/>
      </a:dk1>
      <a:lt1>
        <a:srgbClr val="FFFFFF"/>
      </a:lt1>
      <a:dk2>
        <a:srgbClr val="615F5C"/>
      </a:dk2>
      <a:lt2>
        <a:srgbClr val="D6D3CB"/>
      </a:lt2>
      <a:accent1>
        <a:srgbClr val="4D76A4"/>
      </a:accent1>
      <a:accent2>
        <a:srgbClr val="729460"/>
      </a:accent2>
      <a:accent3>
        <a:srgbClr val="D6AD40"/>
      </a:accent3>
      <a:accent4>
        <a:srgbClr val="DC7D39"/>
      </a:accent4>
      <a:accent5>
        <a:srgbClr val="C36061"/>
      </a:accent5>
      <a:accent6>
        <a:srgbClr val="7E649B"/>
      </a:accent6>
      <a:hlink>
        <a:srgbClr val="0000FF"/>
      </a:hlink>
      <a:folHlink>
        <a:srgbClr val="FF00FF"/>
      </a:folHlink>
    </a:clrScheme>
    <a:fontScheme name="Editorial">
      <a:majorFont>
        <a:latin typeface="Didot"/>
        <a:ea typeface="Didot"/>
        <a:cs typeface="Didot"/>
      </a:majorFont>
      <a:minorFont>
        <a:latin typeface="Didot"/>
        <a:ea typeface="Didot"/>
        <a:cs typeface="Didot"/>
      </a:minorFont>
    </a:fontScheme>
    <a:fmtScheme name="Edito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>
              <a:hueOff val="109193"/>
              <a:satOff val="-4874"/>
              <a:lumOff val="12971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324863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7263</TotalTime>
  <Words>328</Words>
  <Application>Microsoft Office PowerPoint</Application>
  <PresentationFormat>Custom</PresentationFormat>
  <Paragraphs>89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Courier New</vt:lpstr>
      <vt:lpstr>Didot</vt:lpstr>
      <vt:lpstr>Helvetica</vt:lpstr>
      <vt:lpstr>Helvetica Neue</vt:lpstr>
      <vt:lpstr>Palatino</vt:lpstr>
      <vt:lpstr>Zapf Dingbats</vt:lpstr>
      <vt:lpstr>Editorial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Brohan, Philip</dc:creator>
  <cp:lastModifiedBy>Brohan, Philip</cp:lastModifiedBy>
  <cp:revision>31</cp:revision>
  <dcterms:modified xsi:type="dcterms:W3CDTF">2021-03-09T15:14:03Z</dcterms:modified>
</cp:coreProperties>
</file>